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5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4096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40964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5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6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7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8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9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0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971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2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3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6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0977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40978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9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0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981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40982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3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4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985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40986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7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8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989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40990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1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2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993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4099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99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9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9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04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0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0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03BF75C-24F8-4F0A-9DF1-B53CF03DB1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0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B8900-EBBF-4833-AF3A-72180BEABB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F8E72-D23C-4D12-9D8F-8814431972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ECED0-9973-4E0A-935B-A08BE1430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630AD-03B0-48DA-A9C0-C05D40A4B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E8F01-41A4-4F13-BFBF-A6568DF67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F4AC3-BC75-49D1-99CB-8F91E7A833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B256A-769E-4B8D-986A-D8BAB50B0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906D3-7FAF-42EE-B975-C8C8F150CA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A882-3AEE-412D-B3DB-3BB77B576B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AC8E0-823D-4C08-914F-BE66C98E3B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40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994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4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94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994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5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995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995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5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95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9955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9956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57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5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5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996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6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6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963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996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6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6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96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96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8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8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8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8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998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998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C559E0-59D7-43D7-9A9D-4AD6885F04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natee.k12.fl.us/sites/elementary/palmasola/mmbb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tuckyvirtual.com/shop/uscitemdetail.asp?item=2&amp;stk_code=br06018" TargetMode="Externa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267700" cy="3581400"/>
          </a:xfrm>
        </p:spPr>
        <p:txBody>
          <a:bodyPr/>
          <a:lstStyle/>
          <a:p>
            <a:r>
              <a:rPr lang="en-US" sz="7200"/>
              <a:t>Multiple Meaning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r>
              <a:rPr lang="en-US"/>
              <a:t>7. The peas were in a </a:t>
            </a:r>
            <a:r>
              <a:rPr lang="en-US" b="1" u="sng"/>
              <a:t>can</a:t>
            </a:r>
            <a:r>
              <a:rPr lang="en-US"/>
              <a:t>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I can do it by myself.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Can you help me do the dishes?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Mom gave me a can of peanuts for the party.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032125" y="5070475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C.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080125" y="4308475"/>
            <a:ext cx="30638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400">
                <a:latin typeface="Arial" charset="0"/>
              </a:rPr>
              <a:t> </a:t>
            </a:r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1914525" y="2400300"/>
            <a:ext cx="5314950" cy="2012950"/>
            <a:chOff x="0" y="0"/>
            <a:chExt cx="3348" cy="1268"/>
          </a:xfrm>
        </p:grpSpPr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348" cy="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348" cy="126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r>
                <a:rPr lang="en-US">
                  <a:latin typeface="Arial" charset="0"/>
                </a:rPr>
                <a:t>  </a:t>
              </a:r>
              <a:r>
                <a:rPr lang="en-US" sz="12600">
                  <a:latin typeface="Arial" charset="0"/>
                </a:rPr>
                <a:t> </a:t>
              </a:r>
              <a:r>
                <a:rPr lang="en-US">
                  <a:latin typeface="Arial" charset="0"/>
                </a:rPr>
                <a:t>                </a:t>
              </a:r>
            </a:p>
          </p:txBody>
        </p:sp>
      </p:grp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085850" y="2566988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8689" name="Group 17"/>
          <p:cNvGrpSpPr>
            <a:grpSpLocks/>
          </p:cNvGrpSpPr>
          <p:nvPr/>
        </p:nvGrpSpPr>
        <p:grpSpPr bwMode="auto">
          <a:xfrm>
            <a:off x="1085850" y="2566988"/>
            <a:ext cx="6972300" cy="1692275"/>
            <a:chOff x="0" y="0"/>
            <a:chExt cx="4392" cy="1066"/>
          </a:xfrm>
        </p:grpSpPr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4392" cy="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28688" name="Group 16"/>
            <p:cNvGrpSpPr>
              <a:grpSpLocks/>
            </p:cNvGrpSpPr>
            <p:nvPr/>
          </p:nvGrpSpPr>
          <p:grpSpPr bwMode="auto">
            <a:xfrm>
              <a:off x="0" y="0"/>
              <a:ext cx="2880" cy="1066"/>
              <a:chOff x="0" y="0"/>
              <a:chExt cx="2880" cy="1066"/>
            </a:xfrm>
          </p:grpSpPr>
          <p:sp>
            <p:nvSpPr>
              <p:cNvPr id="28685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80" cy="0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686" name="Rectangle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80" cy="1066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algn="ctr"/>
                <a:r>
                  <a:rPr lang="en-US">
                    <a:latin typeface="Arial" charset="0"/>
                  </a:rPr>
                  <a:t>  </a:t>
                </a:r>
                <a:r>
                  <a:rPr lang="en-US" sz="10500">
                    <a:latin typeface="Arial" charset="0"/>
                  </a:rPr>
                  <a:t> </a:t>
                </a:r>
                <a:r>
                  <a:rPr lang="en-US">
                    <a:latin typeface="Arial" charset="0"/>
                  </a:rPr>
                  <a:t>                               </a:t>
                </a:r>
              </a:p>
            </p:txBody>
          </p:sp>
        </p:grpSp>
      </p:grpSp>
      <p:pic>
        <p:nvPicPr>
          <p:cNvPr id="28687" name="Picture 15" descr="Canned Peas"/>
          <p:cNvPicPr>
            <a:picLocks noChangeAspect="1" noChangeArrowheads="1"/>
          </p:cNvPicPr>
          <p:nvPr/>
        </p:nvPicPr>
        <p:blipFill>
          <a:blip r:embed="rId2" cstate="print"/>
          <a:srcRect l="13794" t="19704" r="47414" b="11385"/>
          <a:stretch>
            <a:fillRect/>
          </a:stretch>
        </p:blipFill>
        <p:spPr bwMode="auto">
          <a:xfrm>
            <a:off x="7467600" y="457200"/>
            <a:ext cx="1309688" cy="1798638"/>
          </a:xfrm>
          <a:prstGeom prst="rect">
            <a:avLst/>
          </a:prstGeom>
          <a:noFill/>
        </p:spPr>
      </p:pic>
      <p:pic>
        <p:nvPicPr>
          <p:cNvPr id="28691" name="Picture 19" descr="home_10"/>
          <p:cNvPicPr>
            <a:picLocks noChangeAspect="1" noChangeArrowheads="1"/>
          </p:cNvPicPr>
          <p:nvPr/>
        </p:nvPicPr>
        <p:blipFill>
          <a:blip r:embed="rId3" cstate="print"/>
          <a:srcRect b="21118"/>
          <a:stretch>
            <a:fillRect/>
          </a:stretch>
        </p:blipFill>
        <p:spPr bwMode="auto">
          <a:xfrm>
            <a:off x="6324600" y="4343400"/>
            <a:ext cx="220662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r>
              <a:rPr lang="en-US"/>
              <a:t>8. The </a:t>
            </a:r>
            <a:r>
              <a:rPr lang="en-US" b="1" u="sng"/>
              <a:t>sign </a:t>
            </a:r>
            <a:r>
              <a:rPr lang="en-US"/>
              <a:t>said do not enter.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Please sign your name on the paper.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Can you sign the word cat?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I read the sign on the wall.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955925" y="5680075"/>
            <a:ext cx="32289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C. </a:t>
            </a:r>
          </a:p>
        </p:txBody>
      </p:sp>
      <p:pic>
        <p:nvPicPr>
          <p:cNvPr id="29701" name="Picture 5" descr="bd0666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495800"/>
            <a:ext cx="1928813" cy="167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r>
              <a:rPr lang="en-US"/>
              <a:t>9. I have a new </a:t>
            </a:r>
            <a:r>
              <a:rPr lang="en-US" b="1" u="sng"/>
              <a:t>watch</a:t>
            </a:r>
            <a:r>
              <a:rPr lang="en-US"/>
              <a:t>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Did you watch me jump rope?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My watch is lost.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I don't watch many television shows!</a:t>
            </a:r>
            <a:br>
              <a:rPr lang="en-US"/>
            </a:br>
            <a:endParaRPr lang="en-US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108325" y="5832475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B.</a:t>
            </a:r>
          </a:p>
        </p:txBody>
      </p:sp>
      <p:pic>
        <p:nvPicPr>
          <p:cNvPr id="30725" name="Picture 5" descr="alarm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953000"/>
            <a:ext cx="1725613" cy="1497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larm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10. I always receive good </a:t>
            </a:r>
            <a:r>
              <a:rPr lang="en-US" b="1" u="sng"/>
              <a:t>marks</a:t>
            </a:r>
            <a:r>
              <a:rPr lang="en-US"/>
              <a:t> in school.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The marks on my report card were great!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My fingers left marks on the glass.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I have marks on my clothes where the milk spilled on them.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413125" y="5375275"/>
            <a:ext cx="32464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A. </a:t>
            </a:r>
          </a:p>
        </p:txBody>
      </p:sp>
      <p:pic>
        <p:nvPicPr>
          <p:cNvPr id="31749" name="Picture 5" descr="sy0045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5507038"/>
            <a:ext cx="1033463" cy="135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http://www.manatee.k12.fl.us/sites/elementary/palmasola/mmbb.htm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868988" y="3581400"/>
            <a:ext cx="3275012" cy="3016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3200">
                <a:latin typeface="Times New Roman" pitchFamily="18" charset="0"/>
              </a:rPr>
              <a:t>We use CONTEXT CLUES to </a:t>
            </a:r>
          </a:p>
          <a:p>
            <a:r>
              <a:rPr lang="en-US" sz="3200">
                <a:latin typeface="Times New Roman" pitchFamily="18" charset="0"/>
              </a:rPr>
              <a:t>help us figure out which meaning</a:t>
            </a:r>
          </a:p>
          <a:p>
            <a:r>
              <a:rPr lang="en-US" sz="3200">
                <a:latin typeface="Times New Roman" pitchFamily="18" charset="0"/>
              </a:rPr>
              <a:t>is correct.</a:t>
            </a:r>
          </a:p>
        </p:txBody>
      </p:sp>
      <p:pic>
        <p:nvPicPr>
          <p:cNvPr id="6150" name="Picture 6" descr="j0124749[1]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657600"/>
            <a:ext cx="5638800" cy="3200400"/>
          </a:xfrm>
          <a:noFill/>
          <a:ln/>
        </p:spPr>
      </p:pic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3630612"/>
          </a:xfrm>
        </p:spPr>
        <p:txBody>
          <a:bodyPr/>
          <a:lstStyle/>
          <a:p>
            <a:r>
              <a:rPr lang="en-US" sz="4000" b="1"/>
              <a:t>Multiple Meaning Words are words that have several meanings depending upon how they are used in a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Practice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8001000" cy="1828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 Read the underlined word in each sentence.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Choose the sentence in which the word has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   the same meaning as in the original sentence.</a:t>
            </a:r>
            <a:br>
              <a:rPr lang="en-US" sz="2400"/>
            </a:br>
            <a:endParaRPr lang="en-US" sz="24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60725" y="4235450"/>
            <a:ext cx="300355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latin typeface="Times New Roman" pitchFamily="18" charset="0"/>
                <a:hlinkClick r:id="" action="ppaction://noaction">
                  <a:snd r:embed="rId2" name="rumble.wav"/>
                </a:hlinkClick>
              </a:rPr>
              <a:t>Are you ready?</a:t>
            </a:r>
            <a:endParaRPr lang="en-US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umbl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457200"/>
            <a:ext cx="7772400" cy="5791200"/>
          </a:xfrm>
        </p:spPr>
        <p:txBody>
          <a:bodyPr/>
          <a:lstStyle/>
          <a:p>
            <a:r>
              <a:rPr lang="en-US"/>
              <a:t>1. She took a </a:t>
            </a:r>
            <a:r>
              <a:rPr lang="en-US" b="1" u="sng"/>
              <a:t>trip</a:t>
            </a:r>
            <a:r>
              <a:rPr lang="en-US"/>
              <a:t> to Florida.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Be careful, or you will trip!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We planned our trip together.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I trip over things very often.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048000" y="4800600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B.</a:t>
            </a:r>
          </a:p>
        </p:txBody>
      </p:sp>
      <p:pic>
        <p:nvPicPr>
          <p:cNvPr id="22534" name="Picture 6" descr="va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419600"/>
            <a:ext cx="2468563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ornturck.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457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2. I turned on the </a:t>
            </a:r>
            <a:r>
              <a:rPr lang="en-US" b="1" u="sng"/>
              <a:t>light </a:t>
            </a:r>
            <a:r>
              <a:rPr lang="en-US"/>
              <a:t>so I could see better.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The feather was very light.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She wore light colors because </a:t>
            </a:r>
            <a:br>
              <a:rPr lang="en-US"/>
            </a:br>
            <a:r>
              <a:rPr lang="en-US"/>
              <a:t>it was going to be a hot day.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There is only one light in the living room.</a:t>
            </a:r>
            <a:br>
              <a:rPr lang="en-US"/>
            </a:br>
            <a:endParaRPr lang="en-US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032125" y="5146675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C.</a:t>
            </a:r>
          </a:p>
        </p:txBody>
      </p:sp>
      <p:pic>
        <p:nvPicPr>
          <p:cNvPr id="23557" name="Picture 5" descr="lightbulb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419600"/>
            <a:ext cx="1806575" cy="216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3. Will you </a:t>
            </a:r>
            <a:r>
              <a:rPr lang="en-US" sz="2800" b="1" u="sng"/>
              <a:t>check</a:t>
            </a:r>
            <a:r>
              <a:rPr lang="en-US" sz="2800"/>
              <a:t> my answers for me?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A. Mom wrote a check for the fieldtrip.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B. I will check and see if the cat is </a:t>
            </a:r>
            <a:br>
              <a:rPr lang="en-US" sz="2800"/>
            </a:br>
            <a:r>
              <a:rPr lang="en-US" sz="2800"/>
              <a:t>in the house.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C. If you get a check it means the answer is wrong.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032125" y="4994275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B.</a:t>
            </a:r>
          </a:p>
        </p:txBody>
      </p:sp>
      <p:pic>
        <p:nvPicPr>
          <p:cNvPr id="24583" name="Picture 7" descr="teacher1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000500"/>
            <a:ext cx="29718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llwro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r>
              <a:rPr lang="en-US"/>
              <a:t>4. Will you </a:t>
            </a:r>
            <a:r>
              <a:rPr lang="en-US" b="1" u="sng"/>
              <a:t>show</a:t>
            </a:r>
            <a:r>
              <a:rPr lang="en-US"/>
              <a:t> me how to bake a pie?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I want to show you my new toy.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I went to the show with dad.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My favorite television show is on tonight.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879725" y="5070475"/>
            <a:ext cx="31702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A.</a:t>
            </a:r>
          </a:p>
        </p:txBody>
      </p:sp>
      <p:pic>
        <p:nvPicPr>
          <p:cNvPr id="25605" name="Picture 5" descr="pieba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648200"/>
            <a:ext cx="2057400" cy="192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4456113"/>
          </a:xfrm>
        </p:spPr>
        <p:txBody>
          <a:bodyPr/>
          <a:lstStyle/>
          <a:p>
            <a:r>
              <a:rPr lang="en-US"/>
              <a:t>5. Mom put money into her </a:t>
            </a:r>
            <a:r>
              <a:rPr lang="en-US" b="1" u="sng"/>
              <a:t>bank</a:t>
            </a:r>
            <a:r>
              <a:rPr lang="en-US"/>
              <a:t> account.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A teller works at a bank.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The river had a very high bank.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260725" y="4918075"/>
            <a:ext cx="32464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A. </a:t>
            </a:r>
          </a:p>
        </p:txBody>
      </p:sp>
      <p:pic>
        <p:nvPicPr>
          <p:cNvPr id="26631" name="Picture 7" descr="banking, bank tell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9200" y="-4314825"/>
            <a:ext cx="1211263" cy="1143000"/>
          </a:xfrm>
          <a:prstGeom prst="rect">
            <a:avLst/>
          </a:prstGeom>
          <a:noFill/>
        </p:spPr>
      </p:pic>
      <p:pic>
        <p:nvPicPr>
          <p:cNvPr id="26637" name="Picture 13" descr="entrance to ban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-4314825"/>
            <a:ext cx="1143000" cy="982662"/>
          </a:xfrm>
          <a:prstGeom prst="rect">
            <a:avLst/>
          </a:prstGeom>
          <a:noFill/>
        </p:spPr>
      </p:pic>
      <p:pic>
        <p:nvPicPr>
          <p:cNvPr id="26642" name="Picture 18" descr="pe01460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7513" y="3657600"/>
            <a:ext cx="2376487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533400"/>
            <a:ext cx="7772400" cy="4495800"/>
          </a:xfrm>
        </p:spPr>
        <p:txBody>
          <a:bodyPr/>
          <a:lstStyle/>
          <a:p>
            <a:r>
              <a:rPr lang="en-US"/>
              <a:t>6. Mary likes to come to my house and </a:t>
            </a:r>
            <a:r>
              <a:rPr lang="en-US" b="1" u="sng"/>
              <a:t>play</a:t>
            </a:r>
            <a:r>
              <a:rPr lang="en-US"/>
              <a:t> with me.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A. He starred in our class play.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B. I like to play checkers.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C. My favorite play is "My Fair Lady."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60725" y="5146675"/>
            <a:ext cx="3152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correct answer is B.</a:t>
            </a:r>
          </a:p>
        </p:txBody>
      </p: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1131888" y="3094038"/>
            <a:ext cx="6880225" cy="671512"/>
            <a:chOff x="0" y="0"/>
            <a:chExt cx="4334" cy="423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334" cy="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27657" name="Group 9"/>
            <p:cNvGrpSpPr>
              <a:grpSpLocks/>
            </p:cNvGrpSpPr>
            <p:nvPr/>
          </p:nvGrpSpPr>
          <p:grpSpPr bwMode="auto">
            <a:xfrm>
              <a:off x="0" y="0"/>
              <a:ext cx="4190" cy="423"/>
              <a:chOff x="0" y="0"/>
              <a:chExt cx="4190" cy="423"/>
            </a:xfrm>
          </p:grpSpPr>
          <p:sp>
            <p:nvSpPr>
              <p:cNvPr id="27654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90" cy="0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765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90" cy="42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anchor="b"/>
              <a:lstStyle/>
              <a:p>
                <a:r>
                  <a:rPr lang="en-US" sz="800">
                    <a:solidFill>
                      <a:srgbClr val="666666"/>
                    </a:solidFill>
                    <a:hlinkClick r:id="rId3"/>
                  </a:rPr>
                  <a:t>  </a:t>
                </a:r>
                <a:r>
                  <a:rPr lang="en-US" sz="3800">
                    <a:solidFill>
                      <a:srgbClr val="666666"/>
                    </a:solidFill>
                  </a:rPr>
                  <a:t> </a:t>
                </a:r>
                <a:r>
                  <a:rPr lang="en-US" sz="800">
                    <a:solidFill>
                      <a:srgbClr val="666666"/>
                    </a:solidFill>
                  </a:rPr>
                  <a:t>                        </a:t>
                </a:r>
              </a:p>
            </p:txBody>
          </p:sp>
        </p:grpSp>
      </p:grpSp>
      <p:pic>
        <p:nvPicPr>
          <p:cNvPr id="27656" name="Picture 8" descr="b_checker-chess_boar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572000"/>
            <a:ext cx="22860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hatsbet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</p:bldLst>
  </p:timing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242</Words>
  <Application>Microsoft Office PowerPoint</Application>
  <PresentationFormat>On-screen Show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Verdana</vt:lpstr>
      <vt:lpstr>Times New Roman</vt:lpstr>
      <vt:lpstr>Balloons</vt:lpstr>
      <vt:lpstr>Multiple Meaning Words</vt:lpstr>
      <vt:lpstr>Multiple Meaning Words are words that have several meanings depending upon how they are used in a sentence.</vt:lpstr>
      <vt:lpstr>Let’s Practice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Resources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Meaning Words</dc:title>
  <dc:creator>Jefferson County Schools</dc:creator>
  <cp:lastModifiedBy>arugletic</cp:lastModifiedBy>
  <cp:revision>16</cp:revision>
  <dcterms:created xsi:type="dcterms:W3CDTF">2002-02-25T15:00:49Z</dcterms:created>
  <dcterms:modified xsi:type="dcterms:W3CDTF">2011-03-16T15:00:12Z</dcterms:modified>
</cp:coreProperties>
</file>